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4"/>
  </p:notesMasterIdLst>
  <p:sldIdLst>
    <p:sldId id="271" r:id="rId8"/>
    <p:sldId id="266" r:id="rId9"/>
    <p:sldId id="270" r:id="rId10"/>
    <p:sldId id="269" r:id="rId11"/>
    <p:sldId id="268"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55CBD-5421-18EF-1DD1-503D0FA0E93A}" v="316" dt="2024-05-17T19:47:13.8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5/17/2024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5/17/2024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5/17/2024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5/17/2024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5/17/2024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5/17/2024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806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5/17/2024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hyperlink" Target="https://youtu.be/8IGMoumrORg"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76718" y="2148450"/>
            <a:ext cx="4167887" cy="1107996"/>
          </a:xfrm>
        </p:spPr>
        <p:txBody>
          <a:bodyPr wrap="square" anchor="b">
            <a:normAutofit fontScale="90000"/>
          </a:bodyPr>
          <a:lstStyle/>
          <a:p>
            <a:r>
              <a:rPr lang="en-US" dirty="0">
                <a:cs typeface="Segoe UI"/>
              </a:rPr>
              <a:t>Code Hustlers</a:t>
            </a:r>
            <a:br>
              <a:rPr lang="en-US" dirty="0">
                <a:cs typeface="Segoe UI"/>
              </a:rPr>
            </a:br>
            <a:r>
              <a:rPr lang="en-US" sz="2000" dirty="0">
                <a:cs typeface="Segoe UI"/>
              </a:rPr>
              <a:t>Solution Type: Website , App(in Progress – Will be under Future Aspect)</a:t>
            </a:r>
            <a:endParaRPr lang="en-US" dirty="0"/>
          </a:p>
        </p:txBody>
      </p:sp>
      <p:sp>
        <p:nvSpPr>
          <p:cNvPr id="5" name="Text Placeholder 4"/>
          <p:cNvSpPr>
            <a:spLocks noGrp="1"/>
          </p:cNvSpPr>
          <p:nvPr>
            <p:ph type="body" sz="quarter" idx="12"/>
          </p:nvPr>
        </p:nvSpPr>
        <p:spPr>
          <a:xfrm>
            <a:off x="582042" y="3962400"/>
            <a:ext cx="4791816" cy="1696823"/>
          </a:xfrm>
        </p:spPr>
        <p:txBody>
          <a:bodyPr vert="horz" wrap="square" lIns="0" tIns="0" rIns="0" bIns="0" rtlCol="0" anchor="t">
            <a:noAutofit/>
          </a:bodyPr>
          <a:lstStyle/>
          <a:p>
            <a:pPr marL="342900" indent="-342900">
              <a:buFont typeface="Arial" panose="05000000000000000000" pitchFamily="2" charset="2"/>
              <a:buChar char="•"/>
            </a:pPr>
            <a:r>
              <a:rPr lang="en-US" b="1" dirty="0">
                <a:solidFill>
                  <a:srgbClr val="FFFFFF"/>
                </a:solidFill>
                <a:ea typeface="+mn-lt"/>
                <a:cs typeface="+mn-lt"/>
              </a:rPr>
              <a:t>Veer Yadav -Team Leader</a:t>
            </a:r>
            <a:endParaRPr lang="en-US"/>
          </a:p>
          <a:p>
            <a:pPr marL="342900" indent="-342900">
              <a:buFont typeface="Arial" panose="05000000000000000000" pitchFamily="2" charset="2"/>
              <a:buChar char="•"/>
            </a:pPr>
            <a:r>
              <a:rPr lang="en-US" b="1" dirty="0">
                <a:solidFill>
                  <a:srgbClr val="FFFFFF"/>
                </a:solidFill>
                <a:ea typeface="+mn-lt"/>
                <a:cs typeface="+mn-lt"/>
              </a:rPr>
              <a:t>Rahul Sharma -Team Member</a:t>
            </a:r>
            <a:endParaRPr lang="en-US" dirty="0">
              <a:solidFill>
                <a:srgbClr val="FFFFFF"/>
              </a:solidFill>
              <a:ea typeface="+mn-lt"/>
            </a:endParaRPr>
          </a:p>
          <a:p>
            <a:pPr marL="342900" indent="-342900">
              <a:buFont typeface="Arial" panose="05000000000000000000" pitchFamily="2" charset="2"/>
              <a:buChar char="•"/>
            </a:pPr>
            <a:r>
              <a:rPr lang="en-US" b="1" dirty="0">
                <a:solidFill>
                  <a:srgbClr val="FFFFFF"/>
                </a:solidFill>
                <a:ea typeface="+mn-lt"/>
                <a:cs typeface="+mn-lt"/>
              </a:rPr>
              <a:t>Lakshay Singhal -Team Member</a:t>
            </a:r>
            <a:endParaRPr lang="en-US">
              <a:solidFill>
                <a:srgbClr val="FFFFFF"/>
              </a:solidFill>
              <a:ea typeface="+mn-lt"/>
            </a:endParaRPr>
          </a:p>
          <a:p>
            <a:pPr marL="342900" indent="-342900">
              <a:buFont typeface="Arial" panose="05000000000000000000" pitchFamily="2" charset="2"/>
              <a:buChar char="•"/>
            </a:pPr>
            <a:r>
              <a:rPr lang="en-US" b="1" dirty="0">
                <a:solidFill>
                  <a:srgbClr val="FFFFFF"/>
                </a:solidFill>
                <a:ea typeface="+mn-lt"/>
                <a:cs typeface="+mn-lt"/>
              </a:rPr>
              <a:t>Gursharan -Team Member</a:t>
            </a:r>
            <a:endParaRPr lang="en-US"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932742">
              <a:buFont typeface="Arial"/>
              <a:buChar char="•"/>
            </a:pPr>
            <a:r>
              <a:rPr lang="en-US" sz="2000" dirty="0">
                <a:solidFill>
                  <a:srgbClr val="000000"/>
                </a:solidFill>
                <a:ea typeface="+mn-lt"/>
                <a:cs typeface="+mn-lt"/>
              </a:rPr>
              <a:t>A recent UNICEF and WaterAid report highlights a concerning reality: over one-third of girls in South Asia are absent from school during their menstrual periods. </a:t>
            </a:r>
            <a:endParaRPr lang="en-US" sz="2000" dirty="0">
              <a:cs typeface="Segoe UI"/>
            </a:endParaRPr>
          </a:p>
          <a:p>
            <a:pPr marL="285750" indent="-285750" defTabSz="932742">
              <a:buFont typeface="Arial"/>
              <a:buChar char="•"/>
            </a:pPr>
            <a:r>
              <a:rPr lang="en-US" sz="2000" dirty="0">
                <a:solidFill>
                  <a:srgbClr val="000000"/>
                </a:solidFill>
                <a:ea typeface="+mn-lt"/>
                <a:cs typeface="+mn-lt"/>
              </a:rPr>
              <a:t>This absence is primarily attributed to the lack of accessible toilets and sanitary pads in schools, coupled with inadequate education about menstruation. </a:t>
            </a:r>
          </a:p>
          <a:p>
            <a:pPr marL="285750" indent="-285750" defTabSz="932742">
              <a:buFont typeface="Arial"/>
              <a:buChar char="•"/>
            </a:pPr>
            <a:r>
              <a:rPr lang="en-US" sz="2000" dirty="0">
                <a:solidFill>
                  <a:srgbClr val="000000"/>
                </a:solidFill>
                <a:ea typeface="+mn-lt"/>
                <a:cs typeface="+mn-lt"/>
              </a:rPr>
              <a:t>Recognizing menstrual hygiene as a global public health and human rights issue, the UN underscores the alarming statistic that 1.2 billion women worldwide lack access to basic sanitation and hygiene. </a:t>
            </a:r>
          </a:p>
          <a:p>
            <a:pPr marL="285750" indent="-285750" defTabSz="932742">
              <a:buFont typeface="Arial"/>
              <a:buChar char="•"/>
            </a:pPr>
            <a:r>
              <a:rPr lang="en-US" sz="2000" dirty="0">
                <a:solidFill>
                  <a:srgbClr val="000000"/>
                </a:solidFill>
                <a:ea typeface="+mn-lt"/>
                <a:cs typeface="+mn-lt"/>
              </a:rPr>
              <a:t>In response, our commitment is to eradicate Period-Poverty and dismantle the enduring stigma by empowering girls through education and healthcare initiatives.</a:t>
            </a:r>
            <a:endParaRPr lang="en-US" sz="2000" dirty="0">
              <a:cs typeface="Segoe UI"/>
            </a:endParaRPr>
          </a:p>
          <a:p>
            <a:pPr marL="285750" indent="-285750" defTabSz="932742">
              <a:buFont typeface="Arial"/>
              <a:buChar char="•"/>
            </a:pPr>
            <a:endParaRPr lang="en-US" sz="2000" dirty="0">
              <a:cs typeface="Segoe UI"/>
            </a:endParaRP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932742">
              <a:buFont typeface="Arial"/>
              <a:buChar char="•"/>
            </a:pPr>
            <a:r>
              <a:rPr lang="en-US" sz="2000" dirty="0">
                <a:solidFill>
                  <a:srgbClr val="3B2E58"/>
                </a:solidFill>
                <a:ea typeface="+mn-lt"/>
                <a:cs typeface="+mn-lt"/>
              </a:rPr>
              <a:t>We aim to revolutionize women's healthcare by offering personalized feedback, analysis, mood tracking, and period cycle monitoring for women who face insecurities and enduring social stigma. </a:t>
            </a:r>
            <a:endParaRPr lang="en-US" sz="2000">
              <a:solidFill>
                <a:srgbClr val="000000"/>
              </a:solidFill>
              <a:ea typeface="+mn-lt"/>
              <a:cs typeface="+mn-lt"/>
            </a:endParaRPr>
          </a:p>
          <a:p>
            <a:pPr marL="285750" indent="-285750" defTabSz="932742">
              <a:buFont typeface="Arial"/>
              <a:buChar char="•"/>
            </a:pPr>
            <a:r>
              <a:rPr lang="en-US" sz="2000">
                <a:solidFill>
                  <a:srgbClr val="3B2E58"/>
                </a:solidFill>
                <a:ea typeface="+mn-lt"/>
                <a:cs typeface="+mn-lt"/>
              </a:rPr>
              <a:t>Our platform enables users to meticulously Track their Period </a:t>
            </a:r>
            <a:r>
              <a:rPr lang="en-US" sz="2000" dirty="0">
                <a:solidFill>
                  <a:srgbClr val="3B2E58"/>
                </a:solidFill>
                <a:ea typeface="+mn-lt"/>
                <a:cs typeface="+mn-lt"/>
              </a:rPr>
              <a:t>Cycle, receive insightful Mood Analysis, and access information about nearby hospitals and gynecologists for their medical needs. </a:t>
            </a:r>
            <a:endParaRPr lang="en-US" sz="2000">
              <a:solidFill>
                <a:srgbClr val="000000"/>
              </a:solidFill>
              <a:ea typeface="+mn-lt"/>
              <a:cs typeface="+mn-lt"/>
            </a:endParaRPr>
          </a:p>
          <a:p>
            <a:pPr marL="285750" indent="-285750" defTabSz="932742">
              <a:buFont typeface="Arial"/>
              <a:buChar char="•"/>
            </a:pPr>
            <a:r>
              <a:rPr lang="en-US" sz="2000">
                <a:solidFill>
                  <a:srgbClr val="3B2E58"/>
                </a:solidFill>
                <a:ea typeface="+mn-lt"/>
                <a:cs typeface="+mn-lt"/>
              </a:rPr>
              <a:t>Through our platform, users can effortlessly Schedule Appointments with </a:t>
            </a:r>
            <a:r>
              <a:rPr lang="en-US" sz="2000" dirty="0">
                <a:solidFill>
                  <a:srgbClr val="3B2E58"/>
                </a:solidFill>
                <a:ea typeface="+mn-lt"/>
                <a:cs typeface="+mn-lt"/>
              </a:rPr>
              <a:t>doctors and avail of remote consultations. </a:t>
            </a:r>
            <a:endParaRPr lang="en-US" sz="2000">
              <a:solidFill>
                <a:srgbClr val="000000"/>
              </a:solidFill>
              <a:ea typeface="+mn-lt"/>
              <a:cs typeface="+mn-lt"/>
            </a:endParaRPr>
          </a:p>
          <a:p>
            <a:pPr marL="285750" indent="-285750" defTabSz="932742">
              <a:buFont typeface="Arial"/>
              <a:buChar char="•"/>
            </a:pPr>
            <a:r>
              <a:rPr lang="en-US" sz="2000">
                <a:solidFill>
                  <a:srgbClr val="3B2E58"/>
                </a:solidFill>
                <a:ea typeface="+mn-lt"/>
                <a:cs typeface="+mn-lt"/>
              </a:rPr>
              <a:t>Additionally, our blog section, titled Period Pulse, serves as a </a:t>
            </a:r>
            <a:r>
              <a:rPr lang="en-US" sz="2000" dirty="0">
                <a:solidFill>
                  <a:srgbClr val="3B2E58"/>
                </a:solidFill>
                <a:ea typeface="+mn-lt"/>
                <a:cs typeface="+mn-lt"/>
              </a:rPr>
              <a:t>space for individuals to share informative content, challenging stereotypes, and contributing constructively to societal awareness. </a:t>
            </a:r>
            <a:endParaRPr lang="en-US" sz="2000">
              <a:solidFill>
                <a:srgbClr val="000000"/>
              </a:solidFill>
              <a:ea typeface="+mn-lt"/>
              <a:cs typeface="+mn-lt"/>
            </a:endParaRPr>
          </a:p>
          <a:p>
            <a:pPr marL="285750" indent="-285750" defTabSz="932742">
              <a:buFont typeface="Arial"/>
              <a:buChar char="•"/>
            </a:pPr>
            <a:r>
              <a:rPr lang="en-US" sz="2000">
                <a:solidFill>
                  <a:srgbClr val="3B2E58"/>
                </a:solidFill>
                <a:ea typeface="+mn-lt"/>
                <a:cs typeface="+mn-lt"/>
              </a:rPr>
              <a:t>This section empowers each girl to showcase her knowledge and make a </a:t>
            </a:r>
            <a:r>
              <a:rPr lang="en-US" sz="2000" dirty="0">
                <a:solidFill>
                  <a:srgbClr val="3B2E58"/>
                </a:solidFill>
                <a:ea typeface="+mn-lt"/>
                <a:cs typeface="+mn-lt"/>
              </a:rPr>
              <a:t>positive impact on society.</a:t>
            </a:r>
            <a:endParaRPr lang="en-US">
              <a:cs typeface="Segoe UI"/>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7142017" y="3103128"/>
            <a:ext cx="4702400" cy="660545"/>
          </a:xfrm>
          <a:prstGeom prst="rect">
            <a:avLst/>
          </a:prstGeom>
        </p:spPr>
        <p:txBody>
          <a:bodyPr vert="horz" wrap="square" lIns="0" tIns="0" rIns="0" bIns="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pPr>
            <a:r>
              <a:rPr lang="en-US" sz="2600" dirty="0">
                <a:ea typeface="+mn-lt"/>
                <a:cs typeface="+mn-lt"/>
              </a:rPr>
              <a:t>Link :</a:t>
            </a:r>
            <a:br>
              <a:rPr lang="en-US" sz="2600" dirty="0">
                <a:ea typeface="+mn-lt"/>
                <a:cs typeface="+mn-lt"/>
              </a:rPr>
            </a:br>
            <a:r>
              <a:rPr lang="en-US" sz="2600" dirty="0">
                <a:ea typeface="+mn-lt"/>
                <a:cs typeface="+mn-lt"/>
                <a:hlinkClick r:id="rId5"/>
              </a:rPr>
              <a:t>Code-Hustlers-Project-Video</a:t>
            </a:r>
            <a:endParaRPr lang="en-US"/>
          </a:p>
        </p:txBody>
      </p:sp>
      <p:pic>
        <p:nvPicPr>
          <p:cNvPr id="3" name="code_hustlers">
            <a:hlinkClick r:id="" action="ppaction://media"/>
            <a:extLst>
              <a:ext uri="{FF2B5EF4-FFF2-40B4-BE49-F238E27FC236}">
                <a16:creationId xmlns:a16="http://schemas.microsoft.com/office/drawing/2014/main" id="{55F62CD0-A0EF-D8EC-0AF5-0B3E58A234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0743" y="1713345"/>
            <a:ext cx="5943744" cy="4262581"/>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70000"/>
              </a:lnSpc>
            </a:pPr>
            <a:r>
              <a:rPr lang="en-US" b="1" dirty="0">
                <a:solidFill>
                  <a:srgbClr val="000000"/>
                </a:solidFill>
              </a:rPr>
              <a:t>Q-1) What do you recommend your audience stop/start doing?</a:t>
            </a:r>
            <a:endParaRPr lang="en-US" b="1" dirty="0">
              <a:cs typeface="Segoe UI"/>
            </a:endParaRPr>
          </a:p>
          <a:p>
            <a:pPr defTabSz="932742">
              <a:lnSpc>
                <a:spcPct val="170000"/>
              </a:lnSpc>
              <a:spcBef>
                <a:spcPts val="20"/>
              </a:spcBef>
            </a:pPr>
            <a:r>
              <a:rPr lang="en-US" dirty="0">
                <a:solidFill>
                  <a:srgbClr val="000000"/>
                </a:solidFill>
              </a:rPr>
              <a:t>Stop:</a:t>
            </a:r>
            <a:endParaRPr lang="en-US">
              <a:cs typeface="Segoe UI"/>
            </a:endParaRPr>
          </a:p>
          <a:p>
            <a:pPr marL="285750" indent="-285750" defTabSz="932742">
              <a:lnSpc>
                <a:spcPct val="170000"/>
              </a:lnSpc>
              <a:buFont typeface="Arial"/>
              <a:buChar char="•"/>
            </a:pPr>
            <a:r>
              <a:rPr lang="en-US" dirty="0">
                <a:solidFill>
                  <a:srgbClr val="000000"/>
                </a:solidFill>
              </a:rPr>
              <a:t>Neglecting Health: Stop ignoring menstrual health due to stigma or misinformation.</a:t>
            </a:r>
            <a:endParaRPr lang="en-US">
              <a:cs typeface="Segoe UI"/>
            </a:endParaRPr>
          </a:p>
          <a:p>
            <a:pPr marL="285750" indent="-285750" defTabSz="932742">
              <a:lnSpc>
                <a:spcPct val="170000"/>
              </a:lnSpc>
              <a:buFont typeface="Arial"/>
              <a:buChar char="•"/>
            </a:pPr>
            <a:r>
              <a:rPr lang="en-US" dirty="0">
                <a:solidFill>
                  <a:srgbClr val="000000"/>
                </a:solidFill>
              </a:rPr>
              <a:t>Using Unreliable Sources: Avoid inconsistent or inaccurate health information.</a:t>
            </a:r>
            <a:endParaRPr lang="en-US">
              <a:cs typeface="Segoe UI"/>
            </a:endParaRPr>
          </a:p>
          <a:p>
            <a:pPr defTabSz="932742">
              <a:lnSpc>
                <a:spcPct val="170000"/>
              </a:lnSpc>
              <a:spcBef>
                <a:spcPts val="20"/>
              </a:spcBef>
            </a:pPr>
            <a:r>
              <a:rPr lang="en-US" dirty="0">
                <a:solidFill>
                  <a:srgbClr val="000000"/>
                </a:solidFill>
              </a:rPr>
              <a:t>Start:</a:t>
            </a:r>
            <a:endParaRPr lang="en-US">
              <a:cs typeface="Segoe UI"/>
            </a:endParaRPr>
          </a:p>
          <a:p>
            <a:pPr marL="285750" indent="-285750" defTabSz="932742">
              <a:lnSpc>
                <a:spcPct val="170000"/>
              </a:lnSpc>
              <a:buFont typeface="Arial"/>
              <a:buChar char="•"/>
            </a:pPr>
            <a:r>
              <a:rPr lang="en-US" dirty="0">
                <a:solidFill>
                  <a:srgbClr val="000000"/>
                </a:solidFill>
              </a:rPr>
              <a:t>Using Digital Tools: Track period cycles and receive personalized health insights with our platform.</a:t>
            </a:r>
            <a:endParaRPr lang="en-US">
              <a:cs typeface="Segoe UI"/>
            </a:endParaRPr>
          </a:p>
          <a:p>
            <a:pPr marL="285750" indent="-285750" defTabSz="932742">
              <a:lnSpc>
                <a:spcPct val="170000"/>
              </a:lnSpc>
              <a:buFont typeface="Arial"/>
              <a:buChar char="•"/>
            </a:pPr>
            <a:r>
              <a:rPr lang="en-US" dirty="0">
                <a:solidFill>
                  <a:srgbClr val="000000"/>
                </a:solidFill>
              </a:rPr>
              <a:t>Engaging with Our Community: Share experiences and knowledge on the Period Pulse blog to break down stigmas.</a:t>
            </a:r>
            <a:endParaRPr lang="en-US">
              <a:cs typeface="Segoe UI"/>
            </a:endParaRPr>
          </a:p>
          <a:p>
            <a:pPr marL="285750" indent="-285750" defTabSz="932742">
              <a:lnSpc>
                <a:spcPct val="170000"/>
              </a:lnSpc>
              <a:buFont typeface="Arial"/>
              <a:buChar char="•"/>
            </a:pPr>
            <a:r>
              <a:rPr lang="en-US" dirty="0">
                <a:solidFill>
                  <a:srgbClr val="000000"/>
                </a:solidFill>
              </a:rPr>
              <a:t>Scheduling Health Check-ups: Use our platform to book appointments and consultations regularly</a:t>
            </a:r>
            <a:endParaRPr lang="en-US">
              <a:cs typeface="Segoe UI"/>
            </a:endParaRP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579129"/>
            <a:ext cx="10263763" cy="4424363"/>
          </a:xfrm>
          <a:prstGeom prst="rect">
            <a:avLst/>
          </a:prstGeom>
        </p:spPr>
        <p:txBody>
          <a:bodyPr vert="horz"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70000"/>
              </a:lnSpc>
            </a:pPr>
            <a:r>
              <a:rPr lang="en-US" sz="1600" b="1" dirty="0">
                <a:solidFill>
                  <a:srgbClr val="000000"/>
                </a:solidFill>
              </a:rPr>
              <a:t>Q-2) What can be done without you?</a:t>
            </a:r>
            <a:endParaRPr lang="en-US" sz="1600" b="1" dirty="0">
              <a:cs typeface="Segoe UI"/>
            </a:endParaRPr>
          </a:p>
          <a:p>
            <a:pPr marL="285750" indent="-285750" defTabSz="932742">
              <a:lnSpc>
                <a:spcPct val="170000"/>
              </a:lnSpc>
              <a:buFont typeface="Arial"/>
              <a:buChar char="•"/>
            </a:pPr>
            <a:r>
              <a:rPr lang="en-US" sz="1600" dirty="0">
                <a:solidFill>
                  <a:srgbClr val="000000"/>
                </a:solidFill>
              </a:rPr>
              <a:t>Manual Tracking: Use calendars or journals to track periods.</a:t>
            </a:r>
            <a:endParaRPr lang="en-US" sz="1600" dirty="0">
              <a:cs typeface="Segoe UI"/>
            </a:endParaRPr>
          </a:p>
          <a:p>
            <a:pPr marL="285750" indent="-285750" defTabSz="932742">
              <a:lnSpc>
                <a:spcPct val="170000"/>
              </a:lnSpc>
              <a:buFont typeface="Arial"/>
              <a:buChar char="•"/>
            </a:pPr>
            <a:r>
              <a:rPr lang="en-US" sz="1600" dirty="0">
                <a:solidFill>
                  <a:srgbClr val="000000"/>
                </a:solidFill>
              </a:rPr>
              <a:t>Researching Health Info: Seek information from books or the internet.</a:t>
            </a:r>
            <a:endParaRPr lang="en-US" sz="1600" dirty="0">
              <a:cs typeface="Segoe UI"/>
            </a:endParaRPr>
          </a:p>
          <a:p>
            <a:pPr marL="285750" indent="-285750" defTabSz="932742">
              <a:lnSpc>
                <a:spcPct val="170000"/>
              </a:lnSpc>
              <a:buFont typeface="Arial"/>
              <a:buChar char="•"/>
            </a:pPr>
            <a:r>
              <a:rPr lang="en-US" sz="1600" dirty="0">
                <a:solidFill>
                  <a:srgbClr val="000000"/>
                </a:solidFill>
              </a:rPr>
              <a:t>Scheduling Appointments: Book and visit doctors directly without the platform.</a:t>
            </a:r>
            <a:endParaRPr lang="en-US" sz="1600" dirty="0">
              <a:cs typeface="Segoe UI"/>
            </a:endParaRPr>
          </a:p>
          <a:p>
            <a:pPr defTabSz="932742">
              <a:lnSpc>
                <a:spcPct val="170000"/>
              </a:lnSpc>
            </a:pPr>
            <a:r>
              <a:rPr lang="en-US" sz="1600" b="1" dirty="0">
                <a:solidFill>
                  <a:srgbClr val="000000"/>
                </a:solidFill>
              </a:rPr>
              <a:t>Q-3) How could your solution speed up the process, simplify it, or even make it cheaper to get there?</a:t>
            </a:r>
            <a:endParaRPr lang="en-US" sz="1600" b="1" dirty="0">
              <a:cs typeface="Segoe UI"/>
            </a:endParaRPr>
          </a:p>
          <a:p>
            <a:pPr defTabSz="932742">
              <a:lnSpc>
                <a:spcPct val="170000"/>
              </a:lnSpc>
            </a:pPr>
            <a:endParaRPr lang="en-US" sz="1600" b="1" dirty="0">
              <a:solidFill>
                <a:srgbClr val="000000"/>
              </a:solidFill>
            </a:endParaRPr>
          </a:p>
          <a:p>
            <a:pPr defTabSz="932742">
              <a:lnSpc>
                <a:spcPct val="170000"/>
              </a:lnSpc>
              <a:spcBef>
                <a:spcPts val="20"/>
              </a:spcBef>
            </a:pPr>
            <a:endParaRPr lang="en-US" sz="1600" dirty="0">
              <a:cs typeface="Segoe UI"/>
            </a:endParaRPr>
          </a:p>
          <a:p>
            <a:pPr defTabSz="932742">
              <a:lnSpc>
                <a:spcPct val="170000"/>
              </a:lnSpc>
              <a:spcBef>
                <a:spcPts val="20"/>
              </a:spcBef>
            </a:pPr>
            <a:endParaRPr lang="en-US" sz="1600" dirty="0">
              <a:cs typeface="Segoe UI"/>
            </a:endParaRPr>
          </a:p>
          <a:p>
            <a:pPr defTabSz="932742">
              <a:lnSpc>
                <a:spcPct val="170000"/>
              </a:lnSpc>
              <a:spcBef>
                <a:spcPts val="20"/>
              </a:spcBef>
            </a:pPr>
            <a:endParaRPr lang="en-US" sz="1600" dirty="0">
              <a:cs typeface="Segoe UI"/>
            </a:endParaRPr>
          </a:p>
          <a:p>
            <a:pPr defTabSz="932742">
              <a:lnSpc>
                <a:spcPct val="170000"/>
              </a:lnSpc>
            </a:pPr>
            <a:endParaRPr lang="en-US" sz="1600" dirty="0">
              <a:cs typeface="Segoe UI"/>
            </a:endParaRPr>
          </a:p>
          <a:p>
            <a:pPr defTabSz="932742">
              <a:lnSpc>
                <a:spcPct val="170000"/>
              </a:lnSpc>
              <a:spcBef>
                <a:spcPct val="20000"/>
              </a:spcBef>
            </a:pPr>
            <a:endParaRPr lang="en-US" sz="1600" dirty="0">
              <a:cs typeface="Segoe UI"/>
            </a:endParaRPr>
          </a:p>
        </p:txBody>
      </p:sp>
      <p:graphicFrame>
        <p:nvGraphicFramePr>
          <p:cNvPr id="3" name="Table 2">
            <a:extLst>
              <a:ext uri="{FF2B5EF4-FFF2-40B4-BE49-F238E27FC236}">
                <a16:creationId xmlns:a16="http://schemas.microsoft.com/office/drawing/2014/main" id="{53076E0E-AE21-B877-8CC8-04A83639416C}"/>
              </a:ext>
            </a:extLst>
          </p:cNvPr>
          <p:cNvGraphicFramePr>
            <a:graphicFrameLocks noGrp="1"/>
          </p:cNvGraphicFramePr>
          <p:nvPr>
            <p:extLst>
              <p:ext uri="{D42A27DB-BD31-4B8C-83A1-F6EECF244321}">
                <p14:modId xmlns:p14="http://schemas.microsoft.com/office/powerpoint/2010/main" val="3962540676"/>
              </p:ext>
            </p:extLst>
          </p:nvPr>
        </p:nvGraphicFramePr>
        <p:xfrm>
          <a:off x="900545" y="3683000"/>
          <a:ext cx="10954068" cy="2925112"/>
        </p:xfrm>
        <a:graphic>
          <a:graphicData uri="http://schemas.openxmlformats.org/drawingml/2006/table">
            <a:tbl>
              <a:tblPr firstRow="1" bandRow="1">
                <a:tableStyleId>{5C22544A-7EE6-4342-B048-85BDC9FD1C3A}</a:tableStyleId>
              </a:tblPr>
              <a:tblGrid>
                <a:gridCol w="3651356">
                  <a:extLst>
                    <a:ext uri="{9D8B030D-6E8A-4147-A177-3AD203B41FA5}">
                      <a16:colId xmlns:a16="http://schemas.microsoft.com/office/drawing/2014/main" val="2698854447"/>
                    </a:ext>
                  </a:extLst>
                </a:gridCol>
                <a:gridCol w="3651356">
                  <a:extLst>
                    <a:ext uri="{9D8B030D-6E8A-4147-A177-3AD203B41FA5}">
                      <a16:colId xmlns:a16="http://schemas.microsoft.com/office/drawing/2014/main" val="1800033317"/>
                    </a:ext>
                  </a:extLst>
                </a:gridCol>
                <a:gridCol w="3651356">
                  <a:extLst>
                    <a:ext uri="{9D8B030D-6E8A-4147-A177-3AD203B41FA5}">
                      <a16:colId xmlns:a16="http://schemas.microsoft.com/office/drawing/2014/main" val="1775043635"/>
                    </a:ext>
                  </a:extLst>
                </a:gridCol>
              </a:tblGrid>
              <a:tr h="355353">
                <a:tc>
                  <a:txBody>
                    <a:bodyPr/>
                    <a:lstStyle/>
                    <a:p>
                      <a:pPr lvl="0">
                        <a:buNone/>
                      </a:pPr>
                      <a:r>
                        <a:rPr lang="en-US" sz="1800" b="1" i="0" u="none" strike="noStrike" baseline="0" noProof="0" dirty="0">
                          <a:solidFill>
                            <a:srgbClr val="FFFFFF"/>
                          </a:solidFill>
                          <a:latin typeface="Segoe UI"/>
                        </a:rPr>
                        <a:t>Speed Up</a:t>
                      </a:r>
                      <a:endParaRPr lang="en-US" dirty="0"/>
                    </a:p>
                  </a:txBody>
                  <a:tcPr/>
                </a:tc>
                <a:tc>
                  <a:txBody>
                    <a:bodyPr/>
                    <a:lstStyle/>
                    <a:p>
                      <a:pPr lvl="0">
                        <a:buNone/>
                      </a:pPr>
                      <a:r>
                        <a:rPr lang="en-US" sz="1800" b="1" i="0" u="none" strike="noStrike" baseline="0" noProof="0" dirty="0">
                          <a:solidFill>
                            <a:srgbClr val="FFFFFF"/>
                          </a:solidFill>
                          <a:latin typeface="Segoe UI"/>
                        </a:rPr>
                        <a:t>Simplify</a:t>
                      </a:r>
                      <a:endParaRPr lang="en-US" dirty="0"/>
                    </a:p>
                  </a:txBody>
                  <a:tcPr/>
                </a:tc>
                <a:tc>
                  <a:txBody>
                    <a:bodyPr/>
                    <a:lstStyle/>
                    <a:p>
                      <a:pPr lvl="0">
                        <a:buNone/>
                      </a:pPr>
                      <a:r>
                        <a:rPr lang="en-US" sz="1800" b="1" i="0" u="none" strike="noStrike" baseline="0" noProof="0" dirty="0">
                          <a:solidFill>
                            <a:srgbClr val="FFFFFF"/>
                          </a:solidFill>
                          <a:latin typeface="Segoe UI"/>
                        </a:rPr>
                        <a:t>Cheaper</a:t>
                      </a:r>
                      <a:endParaRPr lang="en-US" dirty="0"/>
                    </a:p>
                  </a:txBody>
                  <a:tcPr/>
                </a:tc>
                <a:extLst>
                  <a:ext uri="{0D108BD9-81ED-4DB2-BD59-A6C34878D82A}">
                    <a16:rowId xmlns:a16="http://schemas.microsoft.com/office/drawing/2014/main" val="866040162"/>
                  </a:ext>
                </a:extLst>
              </a:tr>
              <a:tr h="995795">
                <a:tc>
                  <a:txBody>
                    <a:bodyPr/>
                    <a:lstStyle/>
                    <a:p>
                      <a:pPr marL="0" lvl="0" indent="0" algn="l">
                        <a:lnSpc>
                          <a:spcPct val="100000"/>
                        </a:lnSpc>
                        <a:buNone/>
                      </a:pPr>
                      <a:r>
                        <a:rPr lang="en-US" sz="1800" b="0" i="0" u="none" strike="noStrike" baseline="0" noProof="0" dirty="0">
                          <a:solidFill>
                            <a:srgbClr val="000000"/>
                          </a:solidFill>
                          <a:latin typeface="Segoe UI"/>
                        </a:rPr>
                        <a:t>Quick Info Access: Get instant health insights and mood analysis.</a:t>
                      </a:r>
                    </a:p>
                  </a:txBody>
                  <a:tcPr/>
                </a:tc>
                <a:tc>
                  <a:txBody>
                    <a:bodyPr/>
                    <a:lstStyle/>
                    <a:p>
                      <a:pPr marL="0" lvl="0" indent="0" algn="l">
                        <a:lnSpc>
                          <a:spcPct val="100000"/>
                        </a:lnSpc>
                        <a:buNone/>
                      </a:pPr>
                      <a:r>
                        <a:rPr lang="en-US" sz="1800" b="0" i="0" u="none" strike="noStrike" baseline="0" noProof="0" dirty="0">
                          <a:solidFill>
                            <a:srgbClr val="000000"/>
                          </a:solidFill>
                          <a:latin typeface="Segoe UI"/>
                        </a:rPr>
                        <a:t>User-Friendly: Easy tracking, mood analysis, and finding medical facilities.</a:t>
                      </a:r>
                    </a:p>
                  </a:txBody>
                  <a:tcPr/>
                </a:tc>
                <a:tc>
                  <a:txBody>
                    <a:bodyPr/>
                    <a:lstStyle/>
                    <a:p>
                      <a:pPr marL="0" lvl="0" indent="0" algn="l">
                        <a:lnSpc>
                          <a:spcPct val="100000"/>
                        </a:lnSpc>
                        <a:buNone/>
                      </a:pPr>
                      <a:r>
                        <a:rPr lang="en-US" sz="1800" b="0" i="0" u="none" strike="noStrike" baseline="0" noProof="0" dirty="0">
                          <a:solidFill>
                            <a:srgbClr val="000000"/>
                          </a:solidFill>
                          <a:latin typeface="Segoe UI"/>
                        </a:rPr>
                        <a:t>Remote Consultations: Save on travel and consultation fees.</a:t>
                      </a:r>
                    </a:p>
                  </a:txBody>
                  <a:tcPr/>
                </a:tc>
                <a:extLst>
                  <a:ext uri="{0D108BD9-81ED-4DB2-BD59-A6C34878D82A}">
                    <a16:rowId xmlns:a16="http://schemas.microsoft.com/office/drawing/2014/main" val="4108961395"/>
                  </a:ext>
                </a:extLst>
              </a:tr>
              <a:tr h="1563557">
                <a:tc>
                  <a:txBody>
                    <a:bodyPr/>
                    <a:lstStyle/>
                    <a:p>
                      <a:pPr marL="0" lvl="0" indent="0" algn="l">
                        <a:lnSpc>
                          <a:spcPct val="100000"/>
                        </a:lnSpc>
                        <a:buNone/>
                      </a:pPr>
                      <a:r>
                        <a:rPr lang="en-US" sz="1800" b="0" i="0" u="none" strike="noStrike" baseline="0" noProof="0" dirty="0">
                          <a:solidFill>
                            <a:srgbClr val="000000"/>
                          </a:solidFill>
                          <a:latin typeface="Segoe UI"/>
                        </a:rPr>
                        <a:t>Easy Appointments: Schedule appointments quickly online.</a:t>
                      </a:r>
                    </a:p>
                  </a:txBody>
                  <a:tcPr/>
                </a:tc>
                <a:tc>
                  <a:txBody>
                    <a:bodyPr/>
                    <a:lstStyle/>
                    <a:p>
                      <a:pPr marL="0" lvl="0" indent="0" algn="l">
                        <a:lnSpc>
                          <a:spcPct val="100000"/>
                        </a:lnSpc>
                        <a:buNone/>
                      </a:pPr>
                      <a:r>
                        <a:rPr lang="en-US" sz="1800" b="0" i="0" u="none" strike="noStrike" baseline="0" noProof="0" dirty="0">
                          <a:solidFill>
                            <a:srgbClr val="000000"/>
                          </a:solidFill>
                          <a:latin typeface="Segoe UI"/>
                        </a:rPr>
                        <a:t>Centralized Hub: All health-related tools in one place.</a:t>
                      </a:r>
                    </a:p>
                  </a:txBody>
                  <a:tcPr/>
                </a:tc>
                <a:tc>
                  <a:txBody>
                    <a:bodyPr/>
                    <a:lstStyle/>
                    <a:p>
                      <a:pPr marL="0" lvl="0" indent="0" algn="l">
                        <a:lnSpc>
                          <a:spcPct val="100000"/>
                        </a:lnSpc>
                        <a:buNone/>
                      </a:pPr>
                      <a:r>
                        <a:rPr lang="en-US" sz="1800" b="0" i="0" u="none" strike="noStrike" baseline="0" noProof="0" dirty="0">
                          <a:solidFill>
                            <a:srgbClr val="000000"/>
                          </a:solidFill>
                          <a:latin typeface="Segoe UI"/>
                        </a:rPr>
                        <a:t>Preventative Care: Early warnings to avoid costly health issues.  &amp;</a:t>
                      </a:r>
                    </a:p>
                    <a:p>
                      <a:pPr lvl="0">
                        <a:buNone/>
                      </a:pPr>
                      <a:r>
                        <a:rPr lang="en-US" sz="1800" b="0" i="0" u="none" strike="noStrike" baseline="0" noProof="0" dirty="0">
                          <a:solidFill>
                            <a:srgbClr val="000000"/>
                          </a:solidFill>
                          <a:latin typeface="Segoe UI"/>
                        </a:rPr>
                        <a:t>Community Support: Free access to shared knowledge on Period Pulse.</a:t>
                      </a:r>
                      <a:endParaRPr lang="en-US" dirty="0"/>
                    </a:p>
                  </a:txBody>
                  <a:tcPr/>
                </a:tc>
                <a:extLst>
                  <a:ext uri="{0D108BD9-81ED-4DB2-BD59-A6C34878D82A}">
                    <a16:rowId xmlns:a16="http://schemas.microsoft.com/office/drawing/2014/main" val="826080730"/>
                  </a:ext>
                </a:extLst>
              </a:tr>
            </a:tbl>
          </a:graphicData>
        </a:graphic>
      </p:graphicFrame>
    </p:spTree>
    <p:extLst>
      <p:ext uri="{BB962C8B-B14F-4D97-AF65-F5344CB8AC3E}">
        <p14:creationId xmlns:p14="http://schemas.microsoft.com/office/powerpoint/2010/main" val="52307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3.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6</Notes>
  <HiddenSlides>0</HiddenSlides>
  <MMClips>0</MMClips>
  <ScaleCrop>false</ScaleCrop>
  <HeadingPairs>
    <vt:vector size="4" baseType="variant">
      <vt:variant>
        <vt:lpstr>Theme</vt:lpstr>
      </vt:variant>
      <vt:variant>
        <vt:i4>4</vt:i4>
      </vt:variant>
      <vt:variant>
        <vt:lpstr>Slide Titles</vt:lpstr>
      </vt:variant>
      <vt:variant>
        <vt:i4>6</vt:i4>
      </vt:variant>
    </vt:vector>
  </HeadingPairs>
  <TitlesOfParts>
    <vt:vector size="10" baseType="lpstr">
      <vt:lpstr>office theme</vt:lpstr>
      <vt:lpstr>1_White Template</vt:lpstr>
      <vt:lpstr>MS_Startups_FH_PPT_Template FY23</vt:lpstr>
      <vt:lpstr>Light</vt:lpstr>
      <vt:lpstr>Code Hustlers Solution Type: Website , App(in Progress – Will be under Future Aspect)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178</cp:revision>
  <dcterms:created xsi:type="dcterms:W3CDTF">2013-07-15T20:26:40Z</dcterms:created>
  <dcterms:modified xsi:type="dcterms:W3CDTF">2024-05-17T19:48:54Z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